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49"/>
    <a:srgbClr val="F37B8A"/>
    <a:srgbClr val="FF0066"/>
    <a:srgbClr val="FF00FF"/>
    <a:srgbClr val="7328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6A4D49A-C663-45D1-8DD0-739D39F00C3B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5739DF-AD54-4E70-A8D8-34E5191F193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128838"/>
          </a:xfrm>
        </p:spPr>
        <p:txBody>
          <a:bodyPr>
            <a:normAutofit/>
          </a:bodyPr>
          <a:lstStyle/>
          <a:p>
            <a:r>
              <a:rPr lang="bs-Latn-BA" sz="8000" dirty="0" smtClean="0">
                <a:solidFill>
                  <a:srgbClr val="F37B8A"/>
                </a:solidFill>
              </a:rPr>
              <a:t>HDTV i 4K</a:t>
            </a:r>
            <a:endParaRPr lang="en-US" sz="8000" dirty="0">
              <a:solidFill>
                <a:srgbClr val="F37B8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786190"/>
            <a:ext cx="7854696" cy="1194946"/>
          </a:xfrm>
        </p:spPr>
        <p:txBody>
          <a:bodyPr/>
          <a:lstStyle/>
          <a:p>
            <a:r>
              <a:rPr lang="bs-Latn-BA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Hodžić Aida</a:t>
            </a:r>
            <a:endParaRPr lang="en-US" b="1" i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58204" cy="928694"/>
          </a:xfrm>
        </p:spPr>
        <p:txBody>
          <a:bodyPr/>
          <a:lstStyle/>
          <a:p>
            <a:r>
              <a:rPr lang="bs-Latn-BA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Uvod</a:t>
            </a:r>
            <a:endParaRPr lang="en-US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85860"/>
            <a:ext cx="8786842" cy="55721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hr-HR" b="1" dirty="0" smtClean="0"/>
              <a:t>HDTV</a:t>
            </a:r>
            <a:r>
              <a:rPr lang="hr-HR" dirty="0" smtClean="0"/>
              <a:t> -</a:t>
            </a:r>
            <a:r>
              <a:rPr lang="hr-HR" b="1" dirty="0" smtClean="0"/>
              <a:t>H</a:t>
            </a:r>
            <a:r>
              <a:rPr lang="hr-HR" dirty="0" smtClean="0"/>
              <a:t>igh </a:t>
            </a:r>
            <a:r>
              <a:rPr lang="hr-HR" b="1" dirty="0" smtClean="0"/>
              <a:t>D</a:t>
            </a:r>
            <a:r>
              <a:rPr lang="hr-HR" dirty="0" smtClean="0"/>
              <a:t>efinition </a:t>
            </a:r>
            <a:r>
              <a:rPr lang="hr-HR" b="1" dirty="0" smtClean="0"/>
              <a:t>T</a:t>
            </a:r>
            <a:r>
              <a:rPr lang="hr-HR" dirty="0" smtClean="0"/>
              <a:t>ele</a:t>
            </a:r>
            <a:r>
              <a:rPr lang="hr-HR" b="1" dirty="0" smtClean="0"/>
              <a:t>v</a:t>
            </a:r>
            <a:r>
              <a:rPr lang="hr-HR" dirty="0" smtClean="0"/>
              <a:t>ision</a:t>
            </a:r>
          </a:p>
          <a:p>
            <a:pPr>
              <a:buFont typeface="Wingdings" pitchFamily="2" charset="2"/>
              <a:buChar char="Ø"/>
            </a:pPr>
            <a:r>
              <a:rPr lang="hr-HR" dirty="0" smtClean="0"/>
              <a:t>HDTV signal se šalje isključivo u digitalnom obliku.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HD </a:t>
            </a:r>
            <a:r>
              <a:rPr lang="en-US" dirty="0" err="1" smtClean="0"/>
              <a:t>tehnologija</a:t>
            </a:r>
            <a:r>
              <a:rPr lang="en-US" dirty="0" smtClean="0"/>
              <a:t> je </a:t>
            </a:r>
            <a:r>
              <a:rPr lang="en-US" dirty="0" err="1" smtClean="0"/>
              <a:t>prvi</a:t>
            </a:r>
            <a:r>
              <a:rPr lang="bs-Latn-BA" dirty="0" smtClean="0"/>
              <a:t> </a:t>
            </a:r>
            <a:r>
              <a:rPr lang="en-US" dirty="0" smtClean="0"/>
              <a:t>put </a:t>
            </a:r>
            <a:r>
              <a:rPr lang="en-US" dirty="0" err="1" smtClean="0"/>
              <a:t>predstavljena</a:t>
            </a:r>
            <a:r>
              <a:rPr lang="en-US" dirty="0" smtClean="0"/>
              <a:t> u</a:t>
            </a:r>
            <a:r>
              <a:rPr lang="bs-Latn-BA" dirty="0" smtClean="0"/>
              <a:t> </a:t>
            </a:r>
            <a:r>
              <a:rPr lang="en-US" dirty="0" smtClean="0"/>
              <a:t> SAD-u u 90.-tim</a:t>
            </a:r>
            <a:r>
              <a:rPr lang="bs-Latn-BA" dirty="0" smtClean="0"/>
              <a:t> </a:t>
            </a:r>
            <a:r>
              <a:rPr lang="en-US" dirty="0" err="1" smtClean="0"/>
              <a:t>godinama</a:t>
            </a:r>
            <a:r>
              <a:rPr lang="en-US" dirty="0" smtClean="0"/>
              <a:t> 20. </a:t>
            </a:r>
            <a:r>
              <a:rPr lang="en-US" dirty="0" err="1" smtClean="0"/>
              <a:t>vijeka</a:t>
            </a:r>
            <a:r>
              <a:rPr lang="bs-Latn-BA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 </a:t>
            </a:r>
            <a:r>
              <a:rPr lang="en-US" dirty="0" err="1" smtClean="0"/>
              <a:t>grupe</a:t>
            </a:r>
            <a:r>
              <a:rPr lang="bs-Latn-BA" dirty="0" smtClean="0"/>
              <a:t> </a:t>
            </a:r>
            <a:r>
              <a:rPr lang="en-US" dirty="0" err="1" smtClean="0"/>
              <a:t>elektroničkih</a:t>
            </a:r>
            <a:r>
              <a:rPr lang="bs-Latn-BA" dirty="0" smtClean="0"/>
              <a:t> </a:t>
            </a:r>
            <a:r>
              <a:rPr lang="en-US" dirty="0" err="1" smtClean="0"/>
              <a:t>kompanija</a:t>
            </a:r>
            <a:r>
              <a:rPr lang="en-US" dirty="0" smtClean="0"/>
              <a:t> </a:t>
            </a:r>
            <a:r>
              <a:rPr lang="en-US" dirty="0" err="1" smtClean="0"/>
              <a:t>zvanih</a:t>
            </a:r>
            <a:r>
              <a:rPr lang="en-US" dirty="0" smtClean="0"/>
              <a:t> </a:t>
            </a:r>
            <a:endParaRPr lang="bs-Latn-BA" dirty="0" smtClean="0"/>
          </a:p>
          <a:p>
            <a:pPr>
              <a:buNone/>
            </a:pPr>
            <a:r>
              <a:rPr lang="bs-Latn-BA" i="1" dirty="0" smtClean="0"/>
              <a:t>    </a:t>
            </a:r>
            <a:r>
              <a:rPr lang="en-US" i="1" dirty="0" smtClean="0"/>
              <a:t>Digital HDTV </a:t>
            </a:r>
            <a:endParaRPr lang="bs-Latn-BA" i="1" dirty="0" smtClean="0"/>
          </a:p>
          <a:p>
            <a:pPr>
              <a:buNone/>
            </a:pPr>
            <a:r>
              <a:rPr lang="bs-Latn-BA" i="1" dirty="0" smtClean="0"/>
              <a:t>   </a:t>
            </a:r>
            <a:r>
              <a:rPr lang="en-US" i="1" dirty="0" smtClean="0"/>
              <a:t>Grand Alliance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>
              <a:solidFill>
                <a:srgbClr val="FF0066"/>
              </a:solidFill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3571876"/>
            <a:ext cx="5667576" cy="27372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58204" cy="1000132"/>
          </a:xfrm>
        </p:spPr>
        <p:txBody>
          <a:bodyPr/>
          <a:lstStyle/>
          <a:p>
            <a:r>
              <a:rPr lang="bs-Latn-BA" dirty="0" smtClean="0"/>
              <a:t>HDTV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686800" cy="521495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r-HR" dirty="0" smtClean="0"/>
              <a:t>Televizija visoke rezolucije-HDTV javlja u dvije verzije:</a:t>
            </a:r>
          </a:p>
          <a:p>
            <a:pPr>
              <a:buFont typeface="Wingdings" pitchFamily="2" charset="2"/>
              <a:buChar char="q"/>
            </a:pPr>
            <a:r>
              <a:rPr lang="hr-HR" dirty="0" smtClean="0"/>
              <a:t> 1280 x 720 piksela 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hr-HR" dirty="0" smtClean="0"/>
              <a:t>1920 x 1080 piksela</a:t>
            </a:r>
          </a:p>
          <a:p>
            <a:pPr>
              <a:buNone/>
            </a:pPr>
            <a:r>
              <a:rPr lang="en-US" dirty="0" err="1" smtClean="0"/>
              <a:t>Neke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uobičajnih</a:t>
            </a:r>
            <a:r>
              <a:rPr lang="en-US" dirty="0" smtClean="0"/>
              <a:t> </a:t>
            </a:r>
            <a:r>
              <a:rPr lang="en-US" dirty="0" err="1" smtClean="0"/>
              <a:t>oznaka</a:t>
            </a:r>
            <a:r>
              <a:rPr lang="en-US" dirty="0" smtClean="0"/>
              <a:t> </a:t>
            </a:r>
            <a:r>
              <a:rPr lang="bs-Latn-BA" dirty="0" smtClean="0"/>
              <a:t> za </a:t>
            </a:r>
            <a:r>
              <a:rPr lang="hr-HR" dirty="0" smtClean="0"/>
              <a:t>rezoluciju ekrana su: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hr-HR" dirty="0" smtClean="0"/>
              <a:t>HD 720i</a:t>
            </a:r>
            <a:endParaRPr lang="en-US" dirty="0" smtClean="0"/>
          </a:p>
          <a:p>
            <a:pPr lvl="0">
              <a:buFont typeface="Wingdings" pitchFamily="2" charset="2"/>
              <a:buChar char="q"/>
            </a:pPr>
            <a:r>
              <a:rPr lang="hr-HR" dirty="0" smtClean="0"/>
              <a:t>HD 720p</a:t>
            </a:r>
            <a:endParaRPr lang="en-US" dirty="0" smtClean="0"/>
          </a:p>
          <a:p>
            <a:pPr lvl="0">
              <a:buFont typeface="Wingdings" pitchFamily="2" charset="2"/>
              <a:buChar char="q"/>
            </a:pPr>
            <a:r>
              <a:rPr lang="hr-HR" dirty="0" smtClean="0"/>
              <a:t>HD 1080i              </a:t>
            </a:r>
            <a:endParaRPr lang="en-US" dirty="0" smtClean="0"/>
          </a:p>
          <a:p>
            <a:pPr lvl="0">
              <a:buFont typeface="Wingdings" pitchFamily="2" charset="2"/>
              <a:buChar char="q"/>
            </a:pPr>
            <a:r>
              <a:rPr lang="hr-HR" dirty="0" smtClean="0"/>
              <a:t>HD 1080p               </a:t>
            </a:r>
          </a:p>
          <a:p>
            <a:pPr lvl="0">
              <a:buNone/>
            </a:pPr>
            <a:r>
              <a:rPr lang="hr-HR" dirty="0" smtClean="0"/>
              <a:t>					</a:t>
            </a:r>
            <a:r>
              <a:rPr lang="hr-HR" sz="2800" b="1" i="1" dirty="0" smtClean="0"/>
              <a:t>i</a:t>
            </a:r>
            <a:r>
              <a:rPr lang="hr-HR" sz="2800" dirty="0" smtClean="0"/>
              <a:t>-</a:t>
            </a:r>
            <a:r>
              <a:rPr lang="hr-HR" dirty="0" smtClean="0"/>
              <a:t>  interlaced scaning</a:t>
            </a:r>
          </a:p>
          <a:p>
            <a:pPr lvl="0">
              <a:buNone/>
            </a:pPr>
            <a:r>
              <a:rPr lang="hr-HR" dirty="0" smtClean="0"/>
              <a:t>                                	          </a:t>
            </a:r>
            <a:r>
              <a:rPr lang="hr-HR" sz="2800" b="1" i="1" dirty="0" smtClean="0"/>
              <a:t>p</a:t>
            </a:r>
            <a:r>
              <a:rPr lang="hr-HR" dirty="0" smtClean="0"/>
              <a:t>-  progresive scaning</a:t>
            </a:r>
            <a:endParaRPr lang="en-US" dirty="0" smtClean="0"/>
          </a:p>
          <a:p>
            <a:pPr>
              <a:buNone/>
            </a:pPr>
            <a:r>
              <a:rPr lang="bs-Latn-BA" dirty="0" smtClean="0"/>
              <a:t>			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bs-Latn-BA" dirty="0" smtClean="0"/>
              <a:t>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ljudsko oko u praksi na manjem ekranu teško može da primjeti razliku između rezolucija HD 1080i i 1080p. </a:t>
            </a:r>
          </a:p>
          <a:p>
            <a:r>
              <a:rPr lang="hr-HR" dirty="0" smtClean="0"/>
              <a:t>Broj sličica u sekundi (eng. Frames Per Second)</a:t>
            </a:r>
          </a:p>
          <a:p>
            <a:pPr>
              <a:buNone/>
            </a:pPr>
            <a:r>
              <a:rPr lang="hr-HR" dirty="0" smtClean="0"/>
              <a:t>    npr.  720p60 što označava rezoluciju 1280×720, progresivan način iscrtavanja slike i 60 sličica u sekundi. </a:t>
            </a:r>
          </a:p>
          <a:p>
            <a:r>
              <a:rPr lang="hr-HR" dirty="0" smtClean="0"/>
              <a:t>Ako se ne spomene broj sličica, onda se radi o 50 ili 60 za 720p rezoluciju, dok za 1080 su danas česti 1080p24, 1080p25 ili 1080p30 koji će u budućnosti biti zamjenjeni formatima 1080p50 i 1080p60.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bs-Latn-BA" dirty="0" smtClean="0"/>
              <a:t>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s-Latn-BA" dirty="0" smtClean="0"/>
              <a:t>   </a:t>
            </a:r>
          </a:p>
          <a:p>
            <a:pPr>
              <a:buNone/>
            </a:pPr>
            <a:endParaRPr lang="bs-Latn-BA" i="1" dirty="0" smtClean="0"/>
          </a:p>
          <a:p>
            <a:pPr>
              <a:buNone/>
            </a:pPr>
            <a:r>
              <a:rPr lang="bs-Latn-BA" i="1" dirty="0" smtClean="0"/>
              <a:t>		E</a:t>
            </a:r>
            <a:r>
              <a:rPr lang="en-US" i="1" dirty="0" err="1" smtClean="0"/>
              <a:t>kran</a:t>
            </a:r>
            <a:r>
              <a:rPr lang="en-US" i="1" dirty="0" smtClean="0"/>
              <a:t> </a:t>
            </a:r>
            <a:r>
              <a:rPr lang="en-US" i="1" dirty="0" err="1" smtClean="0"/>
              <a:t>visoke</a:t>
            </a:r>
            <a:r>
              <a:rPr lang="en-US" i="1" dirty="0" smtClean="0"/>
              <a:t> HD </a:t>
            </a:r>
            <a:r>
              <a:rPr lang="en-US" i="1" dirty="0" err="1" smtClean="0"/>
              <a:t>rezolucije</a:t>
            </a:r>
            <a:r>
              <a:rPr lang="en-US" i="1" dirty="0" smtClean="0"/>
              <a:t> ne </a:t>
            </a:r>
            <a:r>
              <a:rPr lang="en-US" i="1" dirty="0" err="1" smtClean="0"/>
              <a:t>podrazumjeva</a:t>
            </a:r>
            <a:r>
              <a:rPr lang="en-US" i="1" dirty="0" smtClean="0"/>
              <a:t> to </a:t>
            </a:r>
            <a:r>
              <a:rPr lang="en-US" i="1" dirty="0" err="1" smtClean="0"/>
              <a:t>da</a:t>
            </a:r>
            <a:r>
              <a:rPr lang="en-US" i="1" dirty="0" smtClean="0"/>
              <a:t> </a:t>
            </a:r>
            <a:r>
              <a:rPr lang="en-US" i="1" dirty="0" err="1" smtClean="0"/>
              <a:t>će</a:t>
            </a:r>
            <a:r>
              <a:rPr lang="en-US" i="1" dirty="0" smtClean="0"/>
              <a:t> </a:t>
            </a:r>
            <a:r>
              <a:rPr lang="en-US" i="1" dirty="0" err="1" smtClean="0"/>
              <a:t>slika</a:t>
            </a:r>
            <a:r>
              <a:rPr lang="en-US" i="1" dirty="0" smtClean="0"/>
              <a:t> 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takvom</a:t>
            </a:r>
            <a:r>
              <a:rPr lang="en-US" i="1" dirty="0" smtClean="0"/>
              <a:t> </a:t>
            </a:r>
            <a:r>
              <a:rPr lang="en-US" i="1" dirty="0" err="1" smtClean="0"/>
              <a:t>televizoru</a:t>
            </a:r>
            <a:r>
              <a:rPr lang="en-US" i="1" dirty="0" smtClean="0"/>
              <a:t> </a:t>
            </a:r>
            <a:r>
              <a:rPr lang="en-US" i="1" dirty="0" err="1" smtClean="0"/>
              <a:t>automatski</a:t>
            </a:r>
            <a:r>
              <a:rPr lang="en-US" i="1" dirty="0" smtClean="0"/>
              <a:t> </a:t>
            </a:r>
            <a:r>
              <a:rPr lang="en-US" i="1" dirty="0" err="1" smtClean="0"/>
              <a:t>biti</a:t>
            </a:r>
            <a:r>
              <a:rPr lang="en-US" i="1" dirty="0" smtClean="0"/>
              <a:t> </a:t>
            </a:r>
            <a:r>
              <a:rPr lang="en-US" i="1" dirty="0" err="1" smtClean="0"/>
              <a:t>te</a:t>
            </a:r>
            <a:r>
              <a:rPr lang="en-US" i="1" dirty="0" smtClean="0"/>
              <a:t> </a:t>
            </a:r>
            <a:r>
              <a:rPr lang="en-US" i="1" dirty="0" err="1" smtClean="0"/>
              <a:t>rezolucije</a:t>
            </a:r>
            <a:r>
              <a:rPr lang="en-US" i="1" dirty="0" smtClean="0"/>
              <a:t>, </a:t>
            </a:r>
            <a:r>
              <a:rPr lang="en-US" i="1" dirty="0" err="1" smtClean="0"/>
              <a:t>bez</a:t>
            </a:r>
            <a:r>
              <a:rPr lang="en-US" i="1" dirty="0" smtClean="0"/>
              <a:t> </a:t>
            </a:r>
            <a:r>
              <a:rPr lang="en-US" i="1" dirty="0" err="1" smtClean="0"/>
              <a:t>obzira</a:t>
            </a:r>
            <a:r>
              <a:rPr lang="en-US" i="1" dirty="0" smtClean="0"/>
              <a:t> </a:t>
            </a:r>
            <a:r>
              <a:rPr lang="en-US" i="1" dirty="0" err="1" smtClean="0"/>
              <a:t>na</a:t>
            </a:r>
            <a:r>
              <a:rPr lang="en-US" i="1" dirty="0" smtClean="0"/>
              <a:t> to </a:t>
            </a:r>
            <a:r>
              <a:rPr lang="en-US" i="1" dirty="0" err="1" smtClean="0"/>
              <a:t>šta</a:t>
            </a:r>
            <a:r>
              <a:rPr lang="en-US" i="1" dirty="0" smtClean="0"/>
              <a:t> se </a:t>
            </a:r>
            <a:r>
              <a:rPr lang="en-US" i="1" dirty="0" err="1" smtClean="0"/>
              <a:t>gleda</a:t>
            </a:r>
            <a:r>
              <a:rPr lang="en-US" i="1" dirty="0" smtClean="0"/>
              <a:t>. </a:t>
            </a:r>
            <a:r>
              <a:rPr lang="en-US" i="1" dirty="0" err="1" smtClean="0"/>
              <a:t>Samo</a:t>
            </a:r>
            <a:r>
              <a:rPr lang="en-US" i="1" dirty="0" smtClean="0"/>
              <a:t> </a:t>
            </a:r>
            <a:r>
              <a:rPr lang="en-US" i="1" dirty="0" err="1" smtClean="0"/>
              <a:t>ukoliko</a:t>
            </a:r>
            <a:r>
              <a:rPr lang="en-US" i="1" dirty="0" smtClean="0"/>
              <a:t> se </a:t>
            </a:r>
            <a:r>
              <a:rPr lang="en-US" i="1" dirty="0" err="1" smtClean="0"/>
              <a:t>emituje</a:t>
            </a:r>
            <a:r>
              <a:rPr lang="en-US" i="1" dirty="0" smtClean="0"/>
              <a:t> </a:t>
            </a:r>
            <a:r>
              <a:rPr lang="en-US" i="1" dirty="0" err="1" smtClean="0"/>
              <a:t>sadržaj</a:t>
            </a:r>
            <a:r>
              <a:rPr lang="en-US" i="1" dirty="0" smtClean="0"/>
              <a:t> </a:t>
            </a:r>
            <a:r>
              <a:rPr lang="en-US" i="1" dirty="0" err="1" smtClean="0"/>
              <a:t>koji</a:t>
            </a:r>
            <a:r>
              <a:rPr lang="en-US" i="1" dirty="0" smtClean="0"/>
              <a:t> je </a:t>
            </a:r>
            <a:r>
              <a:rPr lang="en-US" i="1" dirty="0" err="1" smtClean="0"/>
              <a:t>snimljen</a:t>
            </a:r>
            <a:r>
              <a:rPr lang="en-US" i="1" dirty="0" smtClean="0"/>
              <a:t> u HD-u,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i="1" dirty="0" err="1" smtClean="0"/>
              <a:t>prikazana</a:t>
            </a:r>
            <a:r>
              <a:rPr lang="en-US" i="1" dirty="0" smtClean="0"/>
              <a:t> </a:t>
            </a:r>
            <a:r>
              <a:rPr lang="en-US" i="1" dirty="0" err="1" smtClean="0"/>
              <a:t>slika</a:t>
            </a:r>
            <a:r>
              <a:rPr lang="en-US" i="1" dirty="0" smtClean="0"/>
              <a:t> </a:t>
            </a:r>
            <a:r>
              <a:rPr lang="en-US" i="1" dirty="0" err="1" smtClean="0"/>
              <a:t>će</a:t>
            </a:r>
            <a:r>
              <a:rPr lang="en-US" i="1" dirty="0" smtClean="0"/>
              <a:t> </a:t>
            </a:r>
            <a:r>
              <a:rPr lang="en-US" i="1" dirty="0" err="1" smtClean="0"/>
              <a:t>biti</a:t>
            </a:r>
            <a:r>
              <a:rPr lang="en-US" i="1" dirty="0" smtClean="0"/>
              <a:t> HD.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58204" cy="1428760"/>
          </a:xfrm>
        </p:spPr>
        <p:txBody>
          <a:bodyPr>
            <a:normAutofit fontScale="90000"/>
          </a:bodyPr>
          <a:lstStyle/>
          <a:p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>HDTV prijemnici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dirty="0" smtClean="0"/>
              <a:t>   Kod standarnih televizora smo najviše obraćali pažnju na dijagonalu i tip ekrana, kod HDTV-a još morate obratiti pažnju na: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 rezoluciju zaslona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 podržane standarde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 brzina odziva 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osvijetljenost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 kontrast</a:t>
            </a:r>
          </a:p>
          <a:p>
            <a:pPr>
              <a:buFont typeface="Arial" pitchFamily="34" charset="0"/>
              <a:buChar char="•"/>
            </a:pPr>
            <a:r>
              <a:rPr lang="hr-HR" dirty="0" smtClean="0"/>
              <a:t> broj i tip konektora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2500330"/>
          </a:xfrm>
        </p:spPr>
        <p:txBody>
          <a:bodyPr>
            <a:normAutofit/>
          </a:bodyPr>
          <a:lstStyle/>
          <a:p>
            <a:r>
              <a:rPr lang="hr-HR" b="1" dirty="0" smtClean="0"/>
              <a:t>Rezolucija zaslona i podržani standardi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714488"/>
            <a:ext cx="8329642" cy="4610112"/>
          </a:xfrm>
        </p:spPr>
        <p:txBody>
          <a:bodyPr>
            <a:normAutofit/>
          </a:bodyPr>
          <a:lstStyle/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Česta rezolucija povoljnih HD prijemnika je 1388×768</a:t>
            </a:r>
          </a:p>
          <a:p>
            <a:pPr>
              <a:buNone/>
            </a:pPr>
            <a:r>
              <a:rPr lang="hr-HR" dirty="0" smtClean="0"/>
              <a:t>px što omogućava gledanje 720p rezolucije, međutim nije</a:t>
            </a:r>
          </a:p>
          <a:p>
            <a:pPr>
              <a:buNone/>
            </a:pPr>
            <a:r>
              <a:rPr lang="hr-HR" dirty="0" smtClean="0"/>
              <a:t>dovoljno za gledanje više, 1080p rezolucije.</a:t>
            </a:r>
          </a:p>
          <a:p>
            <a:pPr>
              <a:buNone/>
            </a:pPr>
            <a:r>
              <a:rPr lang="hr-HR" dirty="0" smtClean="0"/>
              <a:t>Kod jeftinijih modela proizvođači</a:t>
            </a:r>
          </a:p>
          <a:p>
            <a:pPr>
              <a:buNone/>
            </a:pPr>
            <a:r>
              <a:rPr lang="hr-HR" dirty="0" smtClean="0"/>
              <a:t> vole mamiti manje iskusne kupce</a:t>
            </a:r>
          </a:p>
          <a:p>
            <a:pPr>
              <a:buNone/>
            </a:pPr>
            <a:r>
              <a:rPr lang="hr-HR" dirty="0" smtClean="0"/>
              <a:t> naljepnicama HD Ready ili</a:t>
            </a:r>
            <a:r>
              <a:rPr lang="hr-HR" b="1" dirty="0" smtClean="0"/>
              <a:t> </a:t>
            </a:r>
          </a:p>
          <a:p>
            <a:pPr>
              <a:buNone/>
            </a:pPr>
            <a:r>
              <a:rPr lang="hr-HR" dirty="0" smtClean="0"/>
              <a:t>Digital Ready.</a:t>
            </a:r>
            <a:endParaRPr lang="en-US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8" y="3643314"/>
            <a:ext cx="3565738" cy="2636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04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Osvijetljenost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kontrast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Kontrast LCD zaslona predstavlja odnos najsvijetlijeg i najtamnijeg dijela ekrana. Često viđene vrijednosti su 500:1, 800:1, 1000:1, a mogu se pronaći i modeli koji nude 2000 ili čak 3000:1. 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Osvijetljenost (eng. brightness)</a:t>
            </a:r>
            <a:r>
              <a:rPr lang="hr-HR" b="1" dirty="0" smtClean="0"/>
              <a:t> </a:t>
            </a:r>
            <a:r>
              <a:rPr lang="hr-HR" dirty="0" smtClean="0"/>
              <a:t>se mjeri u broju kandela po metru kvadratnom (cd/m2), a govori nam koliko jasno ćemo vidjeti sliku na ekranu u uvjetima velike okolne osvjetljenosti.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10466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Brzina</a:t>
            </a:r>
            <a:r>
              <a:rPr lang="en-US" b="1" dirty="0" smtClean="0"/>
              <a:t> </a:t>
            </a:r>
            <a:r>
              <a:rPr lang="en-US" b="1" dirty="0" err="1" smtClean="0"/>
              <a:t>odziva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Brzina odziva (eng. refresh rate) nam govori o “lijenosti” tačaka ekrana da promjene boju iz potpuno crne u potpuno bijelu.</a:t>
            </a:r>
          </a:p>
          <a:p>
            <a:r>
              <a:rPr lang="hr-HR" dirty="0" smtClean="0"/>
              <a:t>mjeri se u milisekundama (ms)</a:t>
            </a:r>
          </a:p>
          <a:p>
            <a:r>
              <a:rPr lang="hr-HR" dirty="0" smtClean="0"/>
              <a:t>30 ms predstavlja sporu matricu</a:t>
            </a:r>
          </a:p>
          <a:p>
            <a:r>
              <a:rPr lang="hr-HR" dirty="0" smtClean="0"/>
              <a:t>preporučuje se vrijednost ispod 12, odnosno 10 ms.</a:t>
            </a:r>
          </a:p>
          <a:p>
            <a:pPr>
              <a:buNone/>
            </a:pPr>
            <a:endParaRPr lang="hr-HR" dirty="0" smtClean="0"/>
          </a:p>
          <a:p>
            <a:pPr lvl="6">
              <a:buFont typeface="Wingdings" pitchFamily="2" charset="2"/>
              <a:buChar char="Ø"/>
            </a:pPr>
            <a:r>
              <a:rPr lang="en-US" sz="2600" dirty="0" smtClean="0"/>
              <a:t>Black to White</a:t>
            </a:r>
            <a:endParaRPr lang="bs-Latn-BA" sz="2600" dirty="0" smtClean="0"/>
          </a:p>
          <a:p>
            <a:pPr lvl="6">
              <a:buFont typeface="Wingdings" pitchFamily="2" charset="2"/>
              <a:buChar char="Ø"/>
            </a:pPr>
            <a:r>
              <a:rPr lang="en-US" sz="2600" dirty="0" smtClean="0"/>
              <a:t>Grey to Grey </a:t>
            </a:r>
            <a:r>
              <a:rPr lang="en-US" sz="2600" dirty="0" err="1" smtClean="0"/>
              <a:t>vrijednost</a:t>
            </a:r>
            <a:r>
              <a:rPr lang="en-US" sz="2600" dirty="0" smtClean="0"/>
              <a:t>.</a:t>
            </a:r>
          </a:p>
          <a:p>
            <a:pPr>
              <a:buNone/>
            </a:pPr>
            <a:endParaRPr lang="hr-HR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510598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Konektori</a:t>
            </a:r>
            <a:r>
              <a:rPr lang="bs-Latn-BA" b="1" dirty="0" smtClean="0"/>
              <a:t> i </a:t>
            </a:r>
            <a:r>
              <a:rPr lang="en-US" b="1" dirty="0" smtClean="0"/>
              <a:t>HD Audio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922520"/>
          </a:xfrm>
        </p:spPr>
        <p:txBody>
          <a:bodyPr/>
          <a:lstStyle/>
          <a:p>
            <a:r>
              <a:rPr lang="hr-HR" b="1" dirty="0" smtClean="0"/>
              <a:t>HDMI </a:t>
            </a:r>
            <a:r>
              <a:rPr lang="hr-HR" dirty="0" smtClean="0"/>
              <a:t>High-Definition Multimedia Interface-</a:t>
            </a:r>
            <a:r>
              <a:rPr lang="hr-HR" sz="2400" dirty="0" smtClean="0"/>
              <a:t>kompaktni međusklop preko kojeg se prenose kombinovani zvučni/video podaci u nekomprimovanom obliku.</a:t>
            </a:r>
          </a:p>
          <a:p>
            <a:pPr>
              <a:buNone/>
            </a:pPr>
            <a:endParaRPr lang="bs-Latn-BA" dirty="0" smtClean="0"/>
          </a:p>
          <a:p>
            <a:pPr>
              <a:buNone/>
            </a:pPr>
            <a:endParaRPr lang="bs-Latn-BA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4" descr="hdmi_konek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214686"/>
            <a:ext cx="342902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85786" y="3214687"/>
            <a:ext cx="34290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r-HR" sz="2400" dirty="0" smtClean="0"/>
              <a:t> S-Video, 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smtClean="0"/>
              <a:t> Composite Video, 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smtClean="0"/>
              <a:t> RGB terminali, 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smtClean="0"/>
              <a:t> Firewire </a:t>
            </a:r>
          </a:p>
          <a:p>
            <a:pPr>
              <a:buFont typeface="Arial" pitchFamily="34" charset="0"/>
              <a:buChar char="•"/>
            </a:pPr>
            <a:r>
              <a:rPr lang="hr-HR" sz="2400" dirty="0" smtClean="0"/>
              <a:t> DVI-D</a:t>
            </a:r>
          </a:p>
          <a:p>
            <a:pPr>
              <a:buFont typeface="Arial" pitchFamily="34" charset="0"/>
              <a:buChar char="•"/>
            </a:pPr>
            <a:r>
              <a:rPr lang="hr-HR" sz="2400" b="1" i="1" dirty="0" smtClean="0"/>
              <a:t>HDMI</a:t>
            </a:r>
          </a:p>
          <a:p>
            <a:endParaRPr lang="hr-HR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r-HR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HD Audio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736"/>
            <a:ext cx="8229600" cy="1357298"/>
          </a:xfrm>
        </p:spPr>
        <p:txBody>
          <a:bodyPr>
            <a:normAutofit fontScale="90000"/>
          </a:bodyPr>
          <a:lstStyle/>
          <a:p>
            <a:r>
              <a:rPr lang="bs-Latn-BA" b="1" dirty="0" smtClean="0"/>
              <a:t/>
            </a:r>
            <a:br>
              <a:rPr lang="bs-Latn-BA" b="1" dirty="0" smtClean="0"/>
            </a:br>
            <a:r>
              <a:rPr lang="bs-Latn-BA" b="1" dirty="0" smtClean="0"/>
              <a:t/>
            </a:r>
            <a:br>
              <a:rPr lang="bs-Latn-BA" b="1" dirty="0" smtClean="0"/>
            </a:br>
            <a:r>
              <a:rPr lang="bs-Latn-BA" b="1" dirty="0" smtClean="0"/>
              <a:t/>
            </a:r>
            <a:br>
              <a:rPr lang="bs-Latn-BA" b="1" dirty="0" smtClean="0"/>
            </a:br>
            <a:r>
              <a:rPr lang="en-US" b="1" dirty="0" smtClean="0"/>
              <a:t>HD Ready </a:t>
            </a:r>
            <a:r>
              <a:rPr lang="en-US" b="1" dirty="0" err="1" smtClean="0"/>
              <a:t>i</a:t>
            </a:r>
            <a:r>
              <a:rPr lang="en-US" b="1" dirty="0" smtClean="0"/>
              <a:t> Full HD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395798"/>
          </a:xfrm>
        </p:spPr>
        <p:txBody>
          <a:bodyPr/>
          <a:lstStyle/>
          <a:p>
            <a:r>
              <a:rPr lang="hr-HR" i="1" dirty="0" smtClean="0"/>
              <a:t>HD Ready </a:t>
            </a:r>
            <a:r>
              <a:rPr lang="hr-HR" dirty="0" smtClean="0"/>
              <a:t>znači da je prirodna rezolucija vašeg ekrana </a:t>
            </a:r>
            <a:r>
              <a:rPr lang="hr-HR" b="1" dirty="0" smtClean="0"/>
              <a:t>1360 x 720</a:t>
            </a:r>
            <a:r>
              <a:rPr lang="hr-HR" dirty="0" smtClean="0"/>
              <a:t> piksela </a:t>
            </a:r>
          </a:p>
          <a:p>
            <a:r>
              <a:rPr lang="hr-HR" i="1" dirty="0" smtClean="0"/>
              <a:t>Full HD</a:t>
            </a:r>
            <a:r>
              <a:rPr lang="hr-HR" dirty="0" smtClean="0"/>
              <a:t> da je ona </a:t>
            </a:r>
            <a:r>
              <a:rPr lang="hr-HR" b="1" dirty="0" smtClean="0"/>
              <a:t>1920 x 1080</a:t>
            </a:r>
            <a:r>
              <a:rPr lang="hr-HR" dirty="0" smtClean="0"/>
              <a:t> piksela</a:t>
            </a:r>
          </a:p>
          <a:p>
            <a:endParaRPr lang="en-US" dirty="0"/>
          </a:p>
        </p:txBody>
      </p:sp>
      <p:pic>
        <p:nvPicPr>
          <p:cNvPr id="1028" name="Picture 5" descr="20110515141338sd-h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3571876"/>
            <a:ext cx="6148393" cy="234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786" y="13572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9800" dirty="0" smtClean="0"/>
              <a:t>4K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2071678"/>
            <a:ext cx="7972452" cy="4252922"/>
          </a:xfrm>
        </p:spPr>
        <p:txBody>
          <a:bodyPr/>
          <a:lstStyle/>
          <a:p>
            <a:r>
              <a:rPr lang="hr-HR" dirty="0" smtClean="0"/>
              <a:t>4000 piksela po horizontali</a:t>
            </a:r>
          </a:p>
          <a:p>
            <a:r>
              <a:rPr lang="hr-HR" spc="600" dirty="0" smtClean="0"/>
              <a:t>4</a:t>
            </a:r>
            <a:r>
              <a:rPr lang="hr-HR" dirty="0" smtClean="0"/>
              <a:t>K=4*HD</a:t>
            </a:r>
          </a:p>
          <a:p>
            <a:r>
              <a:rPr lang="hr-HR" dirty="0" smtClean="0"/>
              <a:t>Toshiba</a:t>
            </a:r>
          </a:p>
          <a:p>
            <a:r>
              <a:rPr lang="hr-HR" dirty="0" smtClean="0"/>
              <a:t>NHK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074" name="Picture 6" descr="4K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56769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098" name="Picture 7" descr="Global-4K-TV-shipment-forecas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00240"/>
            <a:ext cx="7549491" cy="382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proizvođač-zaslon-cijena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Sony - 84 inča-25.000 $</a:t>
            </a:r>
          </a:p>
          <a:p>
            <a:r>
              <a:rPr lang="hr-HR" dirty="0" smtClean="0"/>
              <a:t>LG - 84-inčni - 20.000 $</a:t>
            </a:r>
          </a:p>
          <a:p>
            <a:r>
              <a:rPr lang="hr-HR" dirty="0" smtClean="0"/>
              <a:t>Toshiba  - 55-inča -  10.000 $</a:t>
            </a:r>
          </a:p>
          <a:p>
            <a:endParaRPr lang="hr-HR" dirty="0" smtClean="0"/>
          </a:p>
          <a:p>
            <a:pPr>
              <a:buFont typeface="Wingdings" pitchFamily="2" charset="2"/>
              <a:buChar char="Ø"/>
            </a:pPr>
            <a:r>
              <a:rPr lang="hr-HR" dirty="0" smtClean="0"/>
              <a:t>Sharp -ICC Purios -  64-inča - </a:t>
            </a:r>
            <a:r>
              <a:rPr lang="hr-HR" sz="4000" i="1" dirty="0" smtClean="0">
                <a:solidFill>
                  <a:schemeClr val="accent3">
                    <a:lumMod val="75000"/>
                  </a:schemeClr>
                </a:solidFill>
              </a:rPr>
              <a:t>31.283 $</a:t>
            </a:r>
          </a:p>
          <a:p>
            <a:pPr>
              <a:buFont typeface="Wingdings" pitchFamily="2" charset="2"/>
              <a:buChar char="Ø"/>
            </a:pPr>
            <a:r>
              <a:rPr lang="hr-HR" sz="4000" smtClean="0"/>
              <a:t>Samsung </a:t>
            </a:r>
            <a:r>
              <a:rPr lang="hr-HR" sz="4000" dirty="0" smtClean="0"/>
              <a:t>- 110-inča  - </a:t>
            </a:r>
            <a:r>
              <a:rPr lang="hr-HR" sz="4000" i="1" dirty="0" smtClean="0">
                <a:solidFill>
                  <a:schemeClr val="accent3">
                    <a:lumMod val="75000"/>
                  </a:schemeClr>
                </a:solidFill>
              </a:rPr>
              <a:t>???</a:t>
            </a:r>
          </a:p>
          <a:p>
            <a:pPr>
              <a:buNone/>
            </a:pPr>
            <a:endParaRPr lang="hr-HR" sz="4000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/>
          <a:lstStyle/>
          <a:p>
            <a:pPr algn="ctr"/>
            <a:r>
              <a:rPr lang="hr-HR" dirty="0" smtClean="0"/>
              <a:t>Sićušni 4K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16" descr="Najmanji-Ultra-HD-4K-monitor-na-svijetu_VIDIClanakNaslov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7674041" cy="487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681</TotalTime>
  <Words>190</Words>
  <Application>Microsoft Office PowerPoint</Application>
  <PresentationFormat>On-screen Show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HDTV i 4K</vt:lpstr>
      <vt:lpstr>Uvod</vt:lpstr>
      <vt:lpstr>HDTV</vt:lpstr>
      <vt:lpstr>...</vt:lpstr>
      <vt:lpstr>...</vt:lpstr>
      <vt:lpstr>                                                     HDTV prijemnici </vt:lpstr>
      <vt:lpstr>Rezolucija zaslona i podržani standardi </vt:lpstr>
      <vt:lpstr>Osvijetljenost i kontrast </vt:lpstr>
      <vt:lpstr>Brzina odziva </vt:lpstr>
      <vt:lpstr>Konektori i HD Audio  </vt:lpstr>
      <vt:lpstr>   HD Ready i Full HD  </vt:lpstr>
      <vt:lpstr>4K </vt:lpstr>
      <vt:lpstr>...</vt:lpstr>
      <vt:lpstr>proizvođač-zaslon-cijena ...</vt:lpstr>
      <vt:lpstr>Sićušni 4K ...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HDTV i 4K</dc:title>
  <dc:creator>PC</dc:creator>
  <cp:lastModifiedBy>Student</cp:lastModifiedBy>
  <cp:revision>4</cp:revision>
  <dcterms:created xsi:type="dcterms:W3CDTF">2013-01-04T15:02:22Z</dcterms:created>
  <dcterms:modified xsi:type="dcterms:W3CDTF">2013-01-07T11:49:18Z</dcterms:modified>
</cp:coreProperties>
</file>